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56" r:id="rId5"/>
    <p:sldId id="269" r:id="rId6"/>
    <p:sldId id="257" r:id="rId7"/>
    <p:sldId id="298" r:id="rId8"/>
    <p:sldId id="258" r:id="rId9"/>
    <p:sldId id="259" r:id="rId10"/>
    <p:sldId id="260" r:id="rId11"/>
    <p:sldId id="261" r:id="rId12"/>
    <p:sldId id="262" r:id="rId13"/>
    <p:sldId id="297" r:id="rId14"/>
    <p:sldId id="263" r:id="rId15"/>
    <p:sldId id="284" r:id="rId16"/>
    <p:sldId id="274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2" r:id="rId26"/>
    <p:sldId id="285" r:id="rId27"/>
    <p:sldId id="287" r:id="rId28"/>
    <p:sldId id="299" r:id="rId29"/>
    <p:sldId id="288" r:id="rId30"/>
    <p:sldId id="289" r:id="rId31"/>
    <p:sldId id="290" r:id="rId32"/>
    <p:sldId id="291" r:id="rId33"/>
    <p:sldId id="295" r:id="rId34"/>
    <p:sldId id="292" r:id="rId35"/>
    <p:sldId id="293" r:id="rId36"/>
    <p:sldId id="294" r:id="rId37"/>
    <p:sldId id="296" r:id="rId38"/>
    <p:sldId id="26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8" y="62"/>
      </p:cViewPr>
      <p:guideLst>
        <p:guide orient="horz" pos="29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BF20A-A780-4BA7-8295-4EB6F98FCE9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20742-F2CA-4160-A591-4DC8D2FF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36" y="4352544"/>
            <a:ext cx="7772400" cy="658368"/>
          </a:xfrm>
        </p:spPr>
        <p:txBody>
          <a:bodyPr anchor="b">
            <a:normAutofit/>
          </a:bodyPr>
          <a:lstStyle>
            <a:lvl1pPr algn="l">
              <a:defRPr sz="3200" b="1" cap="all" baseline="0">
                <a:solidFill>
                  <a:srgbClr val="005DA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" y="5138928"/>
            <a:ext cx="6858000" cy="43891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76717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186" y="6486985"/>
            <a:ext cx="5486400" cy="365125"/>
          </a:xfrm>
        </p:spPr>
        <p:txBody>
          <a:bodyPr/>
          <a:lstStyle/>
          <a:p>
            <a:r>
              <a:rPr lang="en-US" dirty="0" smtClean="0"/>
              <a:t>Coherent Confidential. Do Not Copy, Reproduce, or Distribute.  |  www.coherent.com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3"/>
            <a:ext cx="1280054" cy="237724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30936" y="5589032"/>
            <a:ext cx="303711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200" i="1" dirty="0" smtClean="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10/19/2016</a:t>
            </a:r>
            <a:endParaRPr lang="en-US" sz="1200" i="1" dirty="0">
              <a:solidFill>
                <a:srgbClr val="B2B2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7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2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27584"/>
            <a:ext cx="3886200" cy="474937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584"/>
            <a:ext cx="3886200" cy="4749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2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00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608"/>
            <a:ext cx="7965567" cy="631123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17320"/>
            <a:ext cx="7886700" cy="47640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4673" y="6486985"/>
            <a:ext cx="54864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Coherent Confidential. Do Not Copy, Reproduce, or Distribute.  |  www.coherent.com  |  10/19/16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28650" y="6486984"/>
            <a:ext cx="621437" cy="365760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r>
              <a:rPr lang="en-US" sz="900" kern="1200" dirty="0" smtClean="0">
                <a:solidFill>
                  <a:srgbClr val="B2B2B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pg. </a:t>
            </a:r>
            <a:fld id="{F96C9739-6B02-45C0-A2C4-C4483BE28B29}" type="slidenum">
              <a:rPr lang="en-US" sz="900" kern="1200" smtClean="0">
                <a:solidFill>
                  <a:srgbClr val="B2B2B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r>
              <a:rPr lang="en-US" sz="900" kern="1200" dirty="0" smtClean="0">
                <a:solidFill>
                  <a:srgbClr val="B2B2B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|</a:t>
            </a:r>
            <a:endParaRPr lang="en-US" sz="900" kern="1200" dirty="0">
              <a:solidFill>
                <a:srgbClr val="B2B2B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79" y="6511850"/>
            <a:ext cx="1109380" cy="2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7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 cap="all" baseline="0">
          <a:solidFill>
            <a:srgbClr val="005DA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671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671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671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671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671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tiff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jp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Links%20to%20documents/Chameleon-MPX-Data-Sheet.pdf" TargetMode="External"/><Relationship Id="rId3" Type="http://schemas.openxmlformats.org/officeDocument/2006/relationships/image" Target="../media/image8.png"/><Relationship Id="rId7" Type="http://schemas.openxmlformats.org/officeDocument/2006/relationships/hyperlink" Target="Links%20to%20documents/Chameleon-OPO-Vis-Data-Sheet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Links%20to%20documents/Compact%20OPO%20Vis%20Output%20Options%20Intro.pdf" TargetMode="External"/><Relationship Id="rId5" Type="http://schemas.openxmlformats.org/officeDocument/2006/relationships/hyperlink" Target="../Compact%20OPO%20Vis%20Output%20Options%20Intro.pdf" TargetMode="External"/><Relationship Id="rId4" Type="http://schemas.openxmlformats.org/officeDocument/2006/relationships/image" Target="../media/image9.png"/><Relationship Id="rId9" Type="http://schemas.openxmlformats.org/officeDocument/2006/relationships/hyperlink" Target="Links%20to%20documents/Chameleon-OPO-Data-Sheet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Compact OPO service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March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Coherent Confidential. Do Not Copy, Reproduce, or Distribute.  |  www.coherent.com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Panel pc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" y="1404820"/>
            <a:ext cx="8486547" cy="28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Connections to Panel pc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04" y="1363308"/>
            <a:ext cx="6525357" cy="41070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80592" y="2321169"/>
            <a:ext cx="421844" cy="4871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247230" y="2191293"/>
            <a:ext cx="529227" cy="4645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803021" y="2191293"/>
            <a:ext cx="530227" cy="6170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3776457" y="2321169"/>
            <a:ext cx="605972" cy="4871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4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647881"/>
            <a:ext cx="4156930" cy="293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2" y="3645183"/>
            <a:ext cx="4712677" cy="2518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08" y="923731"/>
            <a:ext cx="4267200" cy="272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292" y="923731"/>
            <a:ext cx="4712677" cy="2495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Software interface - </a:t>
            </a:r>
            <a:r>
              <a:rPr lang="en-GB" sz="1800" dirty="0" smtClean="0"/>
              <a:t>user mode</a:t>
            </a:r>
            <a:endParaRPr lang="en-GB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04184" y="1915125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Old SW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54715" y="4719581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Current SW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2532185" y="1169377"/>
            <a:ext cx="1230923" cy="37806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1828800" y="3847170"/>
            <a:ext cx="791737" cy="4318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3912577" y="1169377"/>
            <a:ext cx="1230923" cy="38547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2532185" y="3854578"/>
            <a:ext cx="729761" cy="42442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5143500" y="1169377"/>
            <a:ext cx="1210408" cy="38547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>
            <a:off x="3244362" y="3854578"/>
            <a:ext cx="1301261" cy="42442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2726045" y="1670538"/>
            <a:ext cx="887593" cy="61391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2837200" y="4369777"/>
            <a:ext cx="1233638" cy="5011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32" y="2284457"/>
            <a:ext cx="3152775" cy="214312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912577" y="2660073"/>
            <a:ext cx="1924805" cy="4248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2955635" y="2669309"/>
            <a:ext cx="840509" cy="406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2955636" y="3251200"/>
            <a:ext cx="840508" cy="3939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3912577" y="3251200"/>
            <a:ext cx="908805" cy="3939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Rounded Rectangle 20"/>
          <p:cNvSpPr/>
          <p:nvPr/>
        </p:nvSpPr>
        <p:spPr>
          <a:xfrm>
            <a:off x="4978400" y="3251200"/>
            <a:ext cx="858982" cy="3939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2955636" y="3823856"/>
            <a:ext cx="840508" cy="3694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>
            <a:off x="3963102" y="3823856"/>
            <a:ext cx="840429" cy="37869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4978400" y="3821956"/>
            <a:ext cx="858982" cy="37135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2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5" grpId="0" animBg="1"/>
      <p:bldP spid="25" grpId="1" animBg="1"/>
      <p:bldP spid="26" grpId="0" animBg="1"/>
      <p:bldP spid="26" grpId="1" animBg="1"/>
      <p:bldP spid="12" grpId="0" animBg="1"/>
      <p:bldP spid="12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Service access </a:t>
            </a:r>
            <a:r>
              <a:rPr lang="en-GB" sz="2000" dirty="0" smtClean="0"/>
              <a:t>(old S/W)</a:t>
            </a:r>
            <a:endParaRPr lang="en-GB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4433" y="81736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Service Interface</a:t>
            </a:r>
          </a:p>
          <a:p>
            <a:pPr algn="ctr"/>
            <a:r>
              <a:rPr lang="en-US" sz="1200" dirty="0" smtClean="0"/>
              <a:t>Service manual section 7.0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1619970"/>
            <a:ext cx="2714625" cy="3762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4100" y="534686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enter service mode you need to change the target line.  At the end of the line add;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space </a:t>
            </a:r>
            <a:r>
              <a:rPr lang="en-US" dirty="0" smtClean="0">
                <a:solidFill>
                  <a:srgbClr val="FF0000"/>
                </a:solidFill>
              </a:rPr>
              <a:t>-- </a:t>
            </a:r>
            <a:r>
              <a:rPr lang="en-US" sz="1600" dirty="0" smtClean="0">
                <a:solidFill>
                  <a:srgbClr val="FF0000"/>
                </a:solidFill>
              </a:rPr>
              <a:t>space</a:t>
            </a:r>
            <a:r>
              <a:rPr lang="en-US" dirty="0" smtClean="0">
                <a:solidFill>
                  <a:srgbClr val="FF0000"/>
                </a:solidFill>
              </a:rPr>
              <a:t> service ( -- service)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02623" y="2787162"/>
            <a:ext cx="2461846" cy="28135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Service access </a:t>
            </a:r>
            <a:r>
              <a:rPr lang="en-GB" sz="2000" dirty="0" smtClean="0"/>
              <a:t>(current S/W)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88" y="989432"/>
            <a:ext cx="5905290" cy="4408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6558" y="5545635"/>
            <a:ext cx="6605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enter service mode </a:t>
            </a:r>
            <a:r>
              <a:rPr lang="en-US" dirty="0" smtClean="0"/>
              <a:t>select ‘</a:t>
            </a:r>
            <a:r>
              <a:rPr lang="en-US" dirty="0" err="1" smtClean="0"/>
              <a:t>config</a:t>
            </a:r>
            <a:r>
              <a:rPr lang="en-US" dirty="0" smtClean="0"/>
              <a:t>’ tab, then type </a:t>
            </a:r>
            <a:r>
              <a:rPr lang="en-US" dirty="0" smtClean="0">
                <a:solidFill>
                  <a:srgbClr val="FF0000"/>
                </a:solidFill>
              </a:rPr>
              <a:t>‘expert=service’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To exit service mode type </a:t>
            </a:r>
            <a:r>
              <a:rPr lang="en-US" dirty="0" smtClean="0">
                <a:solidFill>
                  <a:srgbClr val="FF0000"/>
                </a:solidFill>
              </a:rPr>
              <a:t>‘expert=0’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10654" y="1222131"/>
            <a:ext cx="738554" cy="404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231423" y="1960684"/>
            <a:ext cx="720969" cy="263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2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Custom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371600"/>
            <a:ext cx="7677150" cy="495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752475"/>
            <a:ext cx="1790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Mirror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2" y="1635369"/>
            <a:ext cx="760095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3770" y="2361416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Starting Position for Mirrors is always centered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286000" y="2858676"/>
            <a:ext cx="3068320" cy="11312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0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Tuning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00200"/>
            <a:ext cx="7600950" cy="474821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43709" y="2530764"/>
            <a:ext cx="1644073" cy="3971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2817091" y="2087418"/>
            <a:ext cx="2373745" cy="12007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5190836" y="2087418"/>
            <a:ext cx="2410691" cy="12007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5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Config</a:t>
            </a:r>
            <a:r>
              <a:rPr lang="en-GB" sz="2400" dirty="0" smtClean="0"/>
              <a:t> 1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5280"/>
            <a:ext cx="7696200" cy="46910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63127" y="2105891"/>
            <a:ext cx="683491" cy="4433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389745" y="2105891"/>
            <a:ext cx="1690255" cy="12838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53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Config</a:t>
            </a:r>
            <a:r>
              <a:rPr lang="en-GB" sz="2400" dirty="0" smtClean="0"/>
              <a:t> 2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600200"/>
            <a:ext cx="7629525" cy="46910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80873" y="3020291"/>
            <a:ext cx="461818" cy="24938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6964218" y="3020291"/>
            <a:ext cx="434109" cy="24938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9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Content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Introduction to COPO </a:t>
            </a:r>
          </a:p>
          <a:p>
            <a:r>
              <a:rPr lang="en-GB" sz="1800" dirty="0"/>
              <a:t>Pump sources for </a:t>
            </a:r>
            <a:r>
              <a:rPr lang="en-GB" sz="1800" dirty="0" smtClean="0"/>
              <a:t>COPO</a:t>
            </a:r>
          </a:p>
          <a:p>
            <a:r>
              <a:rPr lang="en-GB" sz="1800" dirty="0" smtClean="0"/>
              <a:t>Unpacking the COPO</a:t>
            </a:r>
          </a:p>
          <a:p>
            <a:r>
              <a:rPr lang="en-GB" sz="1800" dirty="0" smtClean="0"/>
              <a:t>COPO connections, Head and Panel PC</a:t>
            </a:r>
          </a:p>
          <a:p>
            <a:r>
              <a:rPr lang="en-GB" sz="1800" dirty="0" smtClean="0"/>
              <a:t>Software Interface</a:t>
            </a:r>
          </a:p>
          <a:p>
            <a:pPr lvl="1"/>
            <a:r>
              <a:rPr lang="en-GB" sz="1600" dirty="0" smtClean="0"/>
              <a:t>Customer Interface</a:t>
            </a:r>
          </a:p>
          <a:p>
            <a:pPr lvl="1"/>
            <a:r>
              <a:rPr lang="en-GB" sz="1600" dirty="0" smtClean="0"/>
              <a:t>Service Interface</a:t>
            </a:r>
          </a:p>
          <a:p>
            <a:r>
              <a:rPr lang="en-GB" sz="1800" dirty="0" smtClean="0"/>
              <a:t>Pre-Installation</a:t>
            </a:r>
          </a:p>
          <a:p>
            <a:r>
              <a:rPr lang="en-GB" sz="1800" dirty="0" smtClean="0"/>
              <a:t>COPO Alignment overview</a:t>
            </a:r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Config</a:t>
            </a:r>
            <a:r>
              <a:rPr lang="en-GB" sz="2400" dirty="0" smtClean="0"/>
              <a:t> 3 tab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1600200"/>
            <a:ext cx="7600950" cy="468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69818" y="2253673"/>
            <a:ext cx="1126837" cy="3048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Pre-Installation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237785"/>
            <a:ext cx="7757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Chameleon laser must be installed as per standard service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In particular CW and QS pump powers must have been calibrated using a Rees or </a:t>
            </a:r>
            <a:r>
              <a:rPr lang="en-GB" dirty="0" err="1" smtClean="0">
                <a:solidFill>
                  <a:srgbClr val="002060"/>
                </a:solidFill>
              </a:rPr>
              <a:t>Wavescan</a:t>
            </a:r>
            <a:r>
              <a:rPr lang="en-GB" dirty="0" smtClean="0">
                <a:solidFill>
                  <a:srgbClr val="002060"/>
                </a:solidFill>
              </a:rPr>
              <a:t> spectrometer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The laser must be thermally stabilised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The pump laser and OPO should be configured in-line and no intermediate steering optics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Recommended distance between laser and OPO is 60-150mm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Service engineer should carry a USB 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51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COPO cavity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91060"/>
            <a:ext cx="76295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Cavity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2" y="878820"/>
            <a:ext cx="7019636" cy="510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5272" y="387927"/>
            <a:ext cx="19304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3 Sensor </a:t>
            </a:r>
            <a:r>
              <a:rPr lang="en-GB" dirty="0"/>
              <a:t>E</a:t>
            </a:r>
            <a:r>
              <a:rPr lang="en-GB" dirty="0" smtClean="0"/>
              <a:t>lements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07491" y="4895273"/>
            <a:ext cx="146858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Spectrometer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227781" y="5731409"/>
            <a:ext cx="92363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Fast PD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465455" y="5739305"/>
            <a:ext cx="100676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Slow PD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052291" y="387927"/>
            <a:ext cx="24199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Active Tuning Elements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4211782" y="1681018"/>
            <a:ext cx="840509" cy="90516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5320145" y="3029527"/>
            <a:ext cx="1034473" cy="84974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1459345" y="1939636"/>
            <a:ext cx="822037" cy="8220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010400" y="2447637"/>
            <a:ext cx="692727" cy="65578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6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Alignment 	</a:t>
            </a:r>
            <a:r>
              <a:rPr lang="en-GB" sz="1400" dirty="0" smtClean="0"/>
              <a:t>*Note this is a Brief overview only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4945" y="1274618"/>
            <a:ext cx="816494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OPO Head Alignment    </a:t>
            </a:r>
            <a:r>
              <a:rPr lang="en-GB" sz="1600" dirty="0" err="1" smtClean="0">
                <a:solidFill>
                  <a:srgbClr val="FF0000"/>
                </a:solidFill>
              </a:rPr>
              <a:t>Alignment</a:t>
            </a:r>
            <a:r>
              <a:rPr lang="en-GB" sz="1600" dirty="0" smtClean="0">
                <a:solidFill>
                  <a:srgbClr val="FF0000"/>
                </a:solidFill>
              </a:rPr>
              <a:t> mode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Spectrometer &amp; Fast PD Alignment    </a:t>
            </a:r>
            <a:r>
              <a:rPr lang="en-GB" sz="1600" dirty="0" smtClean="0">
                <a:solidFill>
                  <a:srgbClr val="FF0000"/>
                </a:solidFill>
              </a:rPr>
              <a:t>800nm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Pump In Alignment    </a:t>
            </a:r>
            <a:r>
              <a:rPr lang="en-GB" sz="1600" dirty="0" err="1" smtClean="0">
                <a:solidFill>
                  <a:srgbClr val="FF0000"/>
                </a:solidFill>
              </a:rPr>
              <a:t>Alignment</a:t>
            </a:r>
            <a:r>
              <a:rPr lang="en-GB" sz="1600" dirty="0" smtClean="0">
                <a:solidFill>
                  <a:srgbClr val="FF0000"/>
                </a:solidFill>
              </a:rPr>
              <a:t> mode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Cavity Alignment 1</a:t>
            </a:r>
            <a:r>
              <a:rPr lang="en-GB" baseline="30000" dirty="0" smtClean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Pass    </a:t>
            </a:r>
            <a:r>
              <a:rPr lang="en-GB" sz="1600" dirty="0" smtClean="0">
                <a:solidFill>
                  <a:srgbClr val="FF0000"/>
                </a:solidFill>
              </a:rPr>
              <a:t>800nm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Cavity Alignment 2</a:t>
            </a:r>
            <a:r>
              <a:rPr lang="en-GB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Pass    </a:t>
            </a:r>
            <a:r>
              <a:rPr lang="en-GB" sz="1600" dirty="0" smtClean="0">
                <a:solidFill>
                  <a:srgbClr val="FF0000"/>
                </a:solidFill>
              </a:rPr>
              <a:t>800nm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Start OPO    </a:t>
            </a:r>
            <a:r>
              <a:rPr lang="en-GB" sz="1600" dirty="0" smtClean="0">
                <a:solidFill>
                  <a:srgbClr val="FF0000"/>
                </a:solidFill>
              </a:rPr>
              <a:t>Adjust cavity length to start OPO generation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Optimisation of power and tuning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6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Locate the settings file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55" y="1125566"/>
            <a:ext cx="2049780" cy="21869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9256" y="2937164"/>
            <a:ext cx="951000" cy="25861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22036" y="3913544"/>
            <a:ext cx="723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Old SW – C:\Program Files\</a:t>
            </a:r>
            <a:r>
              <a:rPr lang="en-GB" dirty="0" err="1" smtClean="0">
                <a:solidFill>
                  <a:srgbClr val="0070C0"/>
                </a:solidFill>
              </a:rPr>
              <a:t>opo</a:t>
            </a:r>
            <a:r>
              <a:rPr lang="en-GB" dirty="0" smtClean="0">
                <a:solidFill>
                  <a:srgbClr val="0070C0"/>
                </a:solidFill>
              </a:rPr>
              <a:t> 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New SW – C:\ProgramData\APE\compact </a:t>
            </a:r>
            <a:r>
              <a:rPr lang="en-GB" dirty="0" err="1" smtClean="0">
                <a:solidFill>
                  <a:srgbClr val="0070C0"/>
                </a:solidFill>
              </a:rPr>
              <a:t>opo</a:t>
            </a:r>
            <a:endParaRPr lang="en-GB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OPO head alignment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5" y="1372177"/>
            <a:ext cx="7496175" cy="224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075" y="4036291"/>
            <a:ext cx="7738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Set the Chameleon to </a:t>
            </a:r>
            <a:r>
              <a:rPr lang="en-GB" dirty="0" smtClean="0">
                <a:solidFill>
                  <a:srgbClr val="FF0000"/>
                </a:solidFill>
              </a:rPr>
              <a:t>Alignment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Place one of the slit aperture in front of 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BS1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and the other one before 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S3</a:t>
            </a: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Align the OPO on the table so that the beam passes through both apertures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Clamp the OPO onto the table to avoid shifting the OPO during the alignment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2669309" y="1810326"/>
            <a:ext cx="203200" cy="2678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807200" y="1810327"/>
            <a:ext cx="221673" cy="1939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887" y="235858"/>
            <a:ext cx="7965567" cy="63112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Spectrometer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&amp; Fast </a:t>
            </a:r>
            <a:r>
              <a:rPr lang="en-GB" sz="2400" dirty="0" err="1" smtClean="0">
                <a:solidFill>
                  <a:schemeClr val="accent1">
                    <a:lumMod val="75000"/>
                  </a:schemeClr>
                </a:solidFill>
              </a:rPr>
              <a:t>pd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 Alignment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5" y="1372177"/>
            <a:ext cx="7496175" cy="224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075" y="3999346"/>
            <a:ext cx="748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Block the pump-in beam path into the OPO cavity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Tune the Chameleon to </a:t>
            </a:r>
            <a:r>
              <a:rPr lang="en-GB" dirty="0" smtClean="0">
                <a:solidFill>
                  <a:srgbClr val="FF0000"/>
                </a:solidFill>
              </a:rPr>
              <a:t>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Maximise the spectrometer peak at 800nm using BS2 and SM1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5477164" y="1616364"/>
            <a:ext cx="508000" cy="4802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292436" y="2623127"/>
            <a:ext cx="775855" cy="61883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7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Pump In Alignment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15" y="1114713"/>
            <a:ext cx="6153150" cy="278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4174836"/>
            <a:ext cx="7305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Set the Chameleon to </a:t>
            </a:r>
            <a:r>
              <a:rPr lang="en-GB" dirty="0" smtClean="0">
                <a:solidFill>
                  <a:srgbClr val="FF0000"/>
                </a:solidFill>
              </a:rPr>
              <a:t>Alignment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Place one of the hole apertures in front on PM and the other one before CM2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Use BS1 and PM to align the beam onto both apertures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272144" y="1638478"/>
            <a:ext cx="258619" cy="2919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48218" y="1662545"/>
            <a:ext cx="240146" cy="2586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4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Cavity Alignment 1</a:t>
            </a:r>
            <a:r>
              <a:rPr lang="en-GB" sz="2400" baseline="30000" dirty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 Pass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73" y="1106632"/>
            <a:ext cx="6124575" cy="209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520692"/>
            <a:ext cx="6576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Tune the Chameleon to </a:t>
            </a:r>
            <a:r>
              <a:rPr lang="en-GB" dirty="0" smtClean="0">
                <a:solidFill>
                  <a:srgbClr val="FF0000"/>
                </a:solidFill>
              </a:rPr>
              <a:t>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Place one of the hole apertures in the centre of the cavity (between M2 and M3)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Using CM2 only, centre the bright spot on the alignment 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03783" y="2207491"/>
            <a:ext cx="249382" cy="3325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Chameleon compact </a:t>
            </a:r>
            <a:r>
              <a:rPr lang="en-US" sz="2400" dirty="0" err="1" smtClean="0"/>
              <a:t>opo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977" y="1417320"/>
            <a:ext cx="8572500" cy="476402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800" dirty="0" smtClean="0"/>
              <a:t>Closed box / hands free </a:t>
            </a:r>
            <a:r>
              <a:rPr lang="en-US" sz="1800" dirty="0" smtClean="0"/>
              <a:t>PP-Fan-OPO</a:t>
            </a:r>
            <a:endParaRPr lang="en-US" sz="1800" dirty="0" smtClean="0"/>
          </a:p>
          <a:p>
            <a:r>
              <a:rPr lang="de-DE" sz="1800" dirty="0"/>
              <a:t>Reduced size due to folded cavity </a:t>
            </a:r>
            <a:endParaRPr lang="de-DE" sz="1800" dirty="0" smtClean="0"/>
          </a:p>
          <a:p>
            <a:pPr>
              <a:buFontTx/>
              <a:buChar char="•"/>
            </a:pPr>
            <a:r>
              <a:rPr lang="de-DE" sz="1800" dirty="0"/>
              <a:t>Temperature stabilized / </a:t>
            </a:r>
            <a:r>
              <a:rPr lang="de-DE" sz="1800" dirty="0" smtClean="0"/>
              <a:t>purged</a:t>
            </a:r>
            <a:endParaRPr lang="de-DE" sz="1800" dirty="0"/>
          </a:p>
          <a:p>
            <a:pPr>
              <a:buFontTx/>
              <a:buChar char="•"/>
            </a:pPr>
            <a:r>
              <a:rPr lang="de-DE" sz="1800" dirty="0"/>
              <a:t> </a:t>
            </a:r>
            <a:r>
              <a:rPr lang="de-DE" sz="1800" u="sng" dirty="0"/>
              <a:t>2 operation modes:</a:t>
            </a:r>
            <a:r>
              <a:rPr lang="de-DE" sz="1800" dirty="0"/>
              <a:t> Ti:Sa pass through / </a:t>
            </a:r>
            <a:r>
              <a:rPr lang="de-DE" sz="1800" dirty="0" smtClean="0"/>
              <a:t>15% </a:t>
            </a:r>
            <a:r>
              <a:rPr lang="de-DE" sz="1800" dirty="0"/>
              <a:t>Ti:Sa + </a:t>
            </a:r>
            <a:r>
              <a:rPr lang="de-DE" sz="1800" dirty="0" smtClean="0"/>
              <a:t>OPO</a:t>
            </a:r>
            <a:endParaRPr lang="de-DE" sz="1800" dirty="0"/>
          </a:p>
          <a:p>
            <a:pPr>
              <a:buFontTx/>
              <a:buChar char="•"/>
            </a:pPr>
            <a:r>
              <a:rPr lang="de-DE" sz="1800" dirty="0"/>
              <a:t> Computer controlled phase-matching / Signal-tuning / power optimization</a:t>
            </a:r>
          </a:p>
          <a:p>
            <a:endParaRPr lang="de-DE" sz="20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23" y="988587"/>
            <a:ext cx="3703294" cy="234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5220" y="2493667"/>
            <a:ext cx="476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OPTICAL PARAMETRIC OSCILLATOR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Cavity Alignment 1</a:t>
            </a:r>
            <a:r>
              <a:rPr lang="en-GB" sz="2400" baseline="30000" dirty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Pass </a:t>
            </a:r>
            <a:r>
              <a:rPr lang="en-GB" sz="1400" dirty="0" err="1" smtClean="0">
                <a:solidFill>
                  <a:schemeClr val="accent1">
                    <a:lumMod val="75000"/>
                  </a:schemeClr>
                </a:solidFill>
              </a:rPr>
              <a:t>con’t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73" y="923731"/>
            <a:ext cx="61341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898688"/>
            <a:ext cx="684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Use the OC to adjust the back reflection on the other side of the hole aperture 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Cavity Alignment 2</a:t>
            </a:r>
            <a:r>
              <a:rPr lang="en-GB" sz="2400" baseline="30000" dirty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 Pass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3731"/>
            <a:ext cx="6135164" cy="1985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2374" y="3359996"/>
            <a:ext cx="6354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P</a:t>
            </a:r>
            <a:r>
              <a:rPr lang="en-GB" dirty="0" smtClean="0">
                <a:solidFill>
                  <a:srgbClr val="002060"/>
                </a:solidFill>
              </a:rPr>
              <a:t>lace the hole aperture in front of M4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Centre the spot on the front side of the aperture using CM1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2060"/>
                </a:solidFill>
              </a:rPr>
              <a:t>Adjust the back side reflection using M4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74109" y="1948873"/>
            <a:ext cx="535709" cy="5818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624945" y="2530764"/>
            <a:ext cx="129084" cy="145529"/>
          </a:xfrm>
          <a:prstGeom prst="rect">
            <a:avLst/>
          </a:prstGeom>
          <a:solidFill>
            <a:srgbClr val="00B05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754029" y="2290618"/>
            <a:ext cx="582117" cy="4802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Cavity alignment 2</a:t>
            </a:r>
            <a:r>
              <a:rPr lang="en-GB" sz="2400" baseline="30000" dirty="0" smtClean="0"/>
              <a:t>nd</a:t>
            </a:r>
            <a:r>
              <a:rPr lang="en-GB" sz="2400" dirty="0" smtClean="0"/>
              <a:t> pass </a:t>
            </a:r>
            <a:r>
              <a:rPr lang="en-GB" sz="1400" dirty="0" err="1" smtClean="0"/>
              <a:t>con’t</a:t>
            </a:r>
            <a:endParaRPr lang="en-GB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23731"/>
            <a:ext cx="5992423" cy="2582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694546"/>
            <a:ext cx="6141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Place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hole apertures 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back into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centre of the cavity (between M2 and M3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Re-adjust the back reflection using M4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87843" y="1503932"/>
            <a:ext cx="557561" cy="56387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066473" y="2102436"/>
            <a:ext cx="221672" cy="2990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6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Start OPO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173017"/>
            <a:ext cx="633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Once alignment has been optimised, remove alignment aperture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Select a wavelength e.g. 1100nm 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42" y="1767366"/>
            <a:ext cx="1042692" cy="135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72023"/>
            <a:ext cx="5097895" cy="1956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3121891"/>
            <a:ext cx="7471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Select the tuning tab and press ‘SET’ on the crystal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Move the output coupler (cavity length) until a bright flash is seen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Fine tune the OPO generation using the cavity length adjustments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1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Optimisation of power and tuning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3613265"/>
            <a:ext cx="6437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Adjust BS3 and SM2 to maximise the signal peak on the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Place an external power meter at the OPO signal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Adjust M4 and OC iteratively to optimise the signal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Perform data collection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923730"/>
            <a:ext cx="5992423" cy="328181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788031" y="1862253"/>
            <a:ext cx="546409" cy="490654"/>
          </a:xfrm>
          <a:prstGeom prst="roundRect">
            <a:avLst/>
          </a:prstGeom>
          <a:solidFill>
            <a:srgbClr val="00206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/>
              <a:t>PM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5467927" y="1862253"/>
            <a:ext cx="600364" cy="6130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329382" y="3325091"/>
            <a:ext cx="812800" cy="64654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708074" y="1219200"/>
            <a:ext cx="526472" cy="52647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368800" y="1708727"/>
            <a:ext cx="637309" cy="6441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43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5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Approved sample images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59" y="1383064"/>
            <a:ext cx="1336404" cy="1002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0" y="5045212"/>
            <a:ext cx="1005059" cy="1002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7" y="5045212"/>
            <a:ext cx="1636028" cy="999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21" y="1383064"/>
            <a:ext cx="1336404" cy="100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55" y="3848698"/>
            <a:ext cx="1336404" cy="1002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46" y="1383064"/>
            <a:ext cx="1336404" cy="1002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t="1689" r="17033" b="-1689"/>
          <a:stretch/>
        </p:blipFill>
        <p:spPr>
          <a:xfrm>
            <a:off x="6884547" y="3848615"/>
            <a:ext cx="1337734" cy="1002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84" y="1383064"/>
            <a:ext cx="1336404" cy="1002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25" y="5045294"/>
            <a:ext cx="1503455" cy="1002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/>
          <a:stretch/>
        </p:blipFill>
        <p:spPr>
          <a:xfrm>
            <a:off x="5395506" y="3848698"/>
            <a:ext cx="1395329" cy="10023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25" y="2610265"/>
            <a:ext cx="1336404" cy="1002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80" y="2610265"/>
            <a:ext cx="1340480" cy="1005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5" y="3848698"/>
            <a:ext cx="1340480" cy="10053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00" y="1380007"/>
            <a:ext cx="1340480" cy="1005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54" y="2610265"/>
            <a:ext cx="1340480" cy="10053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40" y="2610265"/>
            <a:ext cx="1340480" cy="10053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64" y="2610265"/>
            <a:ext cx="1340480" cy="10053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20" y="3848698"/>
            <a:ext cx="1343692" cy="1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OPO operation</a:t>
            </a:r>
            <a:endParaRPr lang="en-GB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1103971"/>
            <a:ext cx="7835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COPO is designed </a:t>
            </a:r>
            <a:r>
              <a:rPr lang="en-GB" dirty="0" smtClean="0">
                <a:solidFill>
                  <a:srgbClr val="0070C0"/>
                </a:solidFill>
              </a:rPr>
              <a:t>specifically to use the Chameleon as a pump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Extends the WL coverage of the Chameleon into the near 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Achieved by frequency conversion of the original WL into two longer WLS</a:t>
            </a:r>
          </a:p>
          <a:p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08" y="2034914"/>
            <a:ext cx="2435497" cy="1133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2205" y="2259926"/>
            <a:ext cx="488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en-GB" dirty="0" smtClean="0"/>
              <a:t>pump &lt; </a:t>
            </a:r>
            <a:r>
              <a:rPr lang="el-GR" dirty="0" smtClean="0"/>
              <a:t>λ</a:t>
            </a:r>
            <a:r>
              <a:rPr lang="en-GB" dirty="0" smtClean="0"/>
              <a:t>signal &lt; </a:t>
            </a:r>
            <a:r>
              <a:rPr lang="el-GR" dirty="0" smtClean="0"/>
              <a:t>λ</a:t>
            </a:r>
            <a:r>
              <a:rPr lang="en-GB" dirty="0" smtClean="0"/>
              <a:t>idler</a:t>
            </a:r>
          </a:p>
          <a:p>
            <a:r>
              <a:rPr lang="en-GB" dirty="0" err="1" smtClean="0"/>
              <a:t>e.g</a:t>
            </a:r>
            <a:r>
              <a:rPr lang="en-GB" dirty="0" smtClean="0"/>
              <a:t> 800nm pump &lt; 1100nm signal &lt; 2933nm idler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44" y="3217734"/>
            <a:ext cx="1486658" cy="16889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5091" y="4906690"/>
            <a:ext cx="752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Fan-poled crystal – moves in vertical direction, different poling periods are available, allow phase-matching for a given combination of pump and signal wavelengths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COPO FAMILY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00" y="1204545"/>
            <a:ext cx="2354986" cy="1375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00" y="2860622"/>
            <a:ext cx="2356705" cy="1573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6" y="4632928"/>
            <a:ext cx="2341461" cy="15481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311" y="1342897"/>
            <a:ext cx="5121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Standard Compact OPO   </a:t>
            </a:r>
          </a:p>
          <a:p>
            <a:endParaRPr lang="en-GB" dirty="0" smtClean="0"/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1" name="TextBox 10">
            <a:hlinkClick r:id="rId5" action="ppaction://hlinkfile"/>
          </p:cNvPr>
          <p:cNvSpPr txBox="1"/>
          <p:nvPr/>
        </p:nvSpPr>
        <p:spPr>
          <a:xfrm>
            <a:off x="558311" y="2887973"/>
            <a:ext cx="50995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Compact OPO-Vis</a:t>
            </a:r>
          </a:p>
          <a:p>
            <a:r>
              <a:rPr lang="en-GB" sz="1000" dirty="0" smtClean="0">
                <a:hlinkClick r:id="rId6" action="ppaction://hlinkfile"/>
              </a:rPr>
              <a:t>Compact OPO Vis Output Options Intro</a:t>
            </a:r>
            <a:endParaRPr lang="en-GB" sz="1000" dirty="0" smtClean="0"/>
          </a:p>
          <a:p>
            <a:r>
              <a:rPr lang="en-GB" sz="1000" dirty="0" smtClean="0">
                <a:hlinkClick r:id="rId7" action="ppaction://hlinkfile"/>
              </a:rPr>
              <a:t>Chameleon-OPO-Vis-Data-Sheet</a:t>
            </a:r>
            <a:endParaRPr lang="en-GB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311" y="4752583"/>
            <a:ext cx="5121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Chameleon MPX</a:t>
            </a:r>
          </a:p>
          <a:p>
            <a:r>
              <a:rPr lang="en-GB" sz="1000" dirty="0" smtClean="0">
                <a:hlinkClick r:id="rId8" action="ppaction://hlinkfile"/>
              </a:rPr>
              <a:t>Chameleon-MPX-Data-Sheet</a:t>
            </a:r>
            <a:endParaRPr lang="en-GB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1745062"/>
            <a:ext cx="2686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Max IR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65698"/>
            <a:ext cx="26684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Idler (option)</a:t>
            </a:r>
          </a:p>
          <a:p>
            <a:r>
              <a:rPr lang="en-GB" sz="1000" dirty="0" smtClean="0">
                <a:solidFill>
                  <a:srgbClr val="00B0F0"/>
                </a:solidFill>
                <a:hlinkClick r:id="rId9" action="ppaction://hlinkfile"/>
              </a:rPr>
              <a:t>Chameleon-OPO-Data-Sheet</a:t>
            </a:r>
            <a:endParaRPr lang="en-GB" sz="1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Pump sources for the Compact OPO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544" y="1023462"/>
            <a:ext cx="2981325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56" y="3318196"/>
            <a:ext cx="3162300" cy="2019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069" y="1019908"/>
            <a:ext cx="498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Chameleon Ultra 80MHz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Tuning range – 680nm to 1080nm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COPO pump range – 740nm to 880nm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069" y="3520419"/>
            <a:ext cx="498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Chameleon Vision 80MHz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Tuning range – 680nm to 1080nm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COPO pump range – 760nm to 880nm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915" y="5265904"/>
            <a:ext cx="6067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*Systems not suitable for pumping Compact OPO  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All Chameleon 90MHz systems - </a:t>
            </a:r>
            <a:r>
              <a:rPr lang="en-US" sz="1600" dirty="0"/>
              <a:t>due to incompatibility of rep rate</a:t>
            </a:r>
            <a:r>
              <a:rPr lang="en-US" sz="1600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Vision-S</a:t>
            </a:r>
            <a:endParaRPr lang="en-US" sz="16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Unpacking the Compact </a:t>
            </a:r>
            <a:r>
              <a:rPr lang="en-US" sz="2400" dirty="0" err="1" smtClean="0"/>
              <a:t>opo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1728" y="1116623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 Compact OPO will be shipped with three boxes</a:t>
            </a:r>
            <a:endParaRPr lang="en-GB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841510"/>
            <a:ext cx="2758117" cy="1610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0716" y="3561518"/>
            <a:ext cx="235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Compact OPO head, Panel PC &amp; Accessories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53" y="3627131"/>
            <a:ext cx="1610850" cy="2266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46" y="1829408"/>
            <a:ext cx="2784230" cy="1622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5192" y="3561518"/>
            <a:ext cx="22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MRU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742681" y="5970649"/>
            <a:ext cx="1458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Chiller</a:t>
            </a:r>
          </a:p>
          <a:p>
            <a:pPr algn="ctr"/>
            <a:r>
              <a:rPr lang="en-GB" sz="1400" dirty="0" smtClean="0"/>
              <a:t>(*CoolFlow IGE)</a:t>
            </a:r>
            <a:endParaRPr lang="en-GB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522" y="1709625"/>
            <a:ext cx="5234939" cy="39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Accessories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23346"/>
            <a:ext cx="7886700" cy="47640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 smtClean="0"/>
              <a:t>Cables</a:t>
            </a:r>
          </a:p>
          <a:p>
            <a:r>
              <a:rPr lang="en-GB" sz="1800" dirty="0" smtClean="0"/>
              <a:t>Mains cables</a:t>
            </a:r>
          </a:p>
          <a:p>
            <a:r>
              <a:rPr lang="en-GB" sz="1800" dirty="0" smtClean="0"/>
              <a:t>USB cable</a:t>
            </a:r>
          </a:p>
          <a:p>
            <a:r>
              <a:rPr lang="en-GB" sz="1800" dirty="0" smtClean="0"/>
              <a:t>RS-232 null modem cable (for connection with external PC)</a:t>
            </a:r>
          </a:p>
          <a:p>
            <a:pPr marL="0" indent="0">
              <a:buNone/>
            </a:pPr>
            <a:r>
              <a:rPr lang="en-GB" sz="1800" dirty="0" smtClean="0"/>
              <a:t>Tools</a:t>
            </a:r>
          </a:p>
          <a:p>
            <a:r>
              <a:rPr lang="en-GB" sz="1800" dirty="0" smtClean="0"/>
              <a:t>Chiller hoses</a:t>
            </a:r>
          </a:p>
          <a:p>
            <a:r>
              <a:rPr lang="en-GB" sz="1800" dirty="0" smtClean="0"/>
              <a:t>Laser safety tube</a:t>
            </a:r>
          </a:p>
          <a:p>
            <a:r>
              <a:rPr lang="en-GB" sz="1800" dirty="0" smtClean="0"/>
              <a:t>Foot clamps (x3)</a:t>
            </a:r>
          </a:p>
          <a:p>
            <a:r>
              <a:rPr lang="en-GB" sz="1800" dirty="0" smtClean="0"/>
              <a:t>Fixing screws</a:t>
            </a:r>
          </a:p>
          <a:p>
            <a:r>
              <a:rPr lang="en-GB" sz="1800" dirty="0" smtClean="0"/>
              <a:t>Alignment apertures </a:t>
            </a:r>
            <a:r>
              <a:rPr lang="en-GB" sz="1800" dirty="0" smtClean="0"/>
              <a:t>(x4)</a:t>
            </a:r>
            <a:endParaRPr lang="en-GB" sz="1800" dirty="0" smtClean="0"/>
          </a:p>
          <a:p>
            <a:r>
              <a:rPr lang="en-GB" sz="1800" dirty="0" smtClean="0"/>
              <a:t>Infrared sensor card</a:t>
            </a:r>
          </a:p>
          <a:p>
            <a:r>
              <a:rPr lang="en-GB" sz="1800" dirty="0" smtClean="0"/>
              <a:t>Gloves (x6)</a:t>
            </a:r>
          </a:p>
          <a:p>
            <a:r>
              <a:rPr lang="en-GB" sz="1800" dirty="0" smtClean="0"/>
              <a:t>Hair net (x2)</a:t>
            </a:r>
          </a:p>
          <a:p>
            <a:r>
              <a:rPr lang="en-GB" sz="1800" dirty="0" smtClean="0"/>
              <a:t>Hex keys for mirror adjustment (2mm &amp; 2.5mm)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COPO connections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Coherent Confidential. Do Not Copy, Reproduce, or Distribute.  |  www.coherent.com  |  10/19/16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095840"/>
            <a:ext cx="5482737" cy="523352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40381" y="2518396"/>
            <a:ext cx="1037492" cy="7913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930475" y="2261918"/>
            <a:ext cx="512956" cy="5129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088565" y="2271290"/>
            <a:ext cx="532507" cy="50358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45892" y="3167856"/>
            <a:ext cx="314036" cy="4413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690623" y="2662258"/>
            <a:ext cx="676723" cy="64744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99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Coherent 2016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055B8"/>
      </a:accent1>
      <a:accent2>
        <a:srgbClr val="BE1E2D"/>
      </a:accent2>
      <a:accent3>
        <a:srgbClr val="7030A0"/>
      </a:accent3>
      <a:accent4>
        <a:srgbClr val="F3D90C"/>
      </a:accent4>
      <a:accent5>
        <a:srgbClr val="FF9933"/>
      </a:accent5>
      <a:accent6>
        <a:srgbClr val="7F7F7F"/>
      </a:accent6>
      <a:hlink>
        <a:srgbClr val="0055B8"/>
      </a:hlink>
      <a:folHlink>
        <a:srgbClr val="7F7F7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84AF7BC8FAA44FB3B524B893C725EC" ma:contentTypeVersion="2" ma:contentTypeDescription="Create a new document." ma:contentTypeScope="" ma:versionID="a8d4984526e17539ed1557b8915b1d7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1a824ba511cff74e89dc0d62150b94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C52704-F9F0-432D-B6A5-957FC1B16C46}">
  <ds:schemaRefs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3845524-452E-4B0F-A145-47B967DBE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EB350E-D07C-479A-88D8-953744D313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7287</TotalTime>
  <Words>1471</Words>
  <Application>Microsoft Office PowerPoint</Application>
  <PresentationFormat>On-screen Show (4:3)</PresentationFormat>
  <Paragraphs>205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 Compact OPO service Training</vt:lpstr>
      <vt:lpstr>Content</vt:lpstr>
      <vt:lpstr>Chameleon compact opo</vt:lpstr>
      <vt:lpstr>OPO operation</vt:lpstr>
      <vt:lpstr>the COPO FAMILY</vt:lpstr>
      <vt:lpstr>Pump sources for the Compact OPO</vt:lpstr>
      <vt:lpstr>Unpacking the Compact opo</vt:lpstr>
      <vt:lpstr>Accessories</vt:lpstr>
      <vt:lpstr>COPO connections</vt:lpstr>
      <vt:lpstr>Panel pc</vt:lpstr>
      <vt:lpstr>Connections to Panel pc</vt:lpstr>
      <vt:lpstr>Software interface - user mode</vt:lpstr>
      <vt:lpstr>Service access (old S/W)</vt:lpstr>
      <vt:lpstr>Service access (current S/W)</vt:lpstr>
      <vt:lpstr>Custom tab</vt:lpstr>
      <vt:lpstr>Mirror tab</vt:lpstr>
      <vt:lpstr>Tuning tab</vt:lpstr>
      <vt:lpstr>Config 1 tab</vt:lpstr>
      <vt:lpstr>Config 2 tab</vt:lpstr>
      <vt:lpstr>Config 3 tab</vt:lpstr>
      <vt:lpstr>Pre-Installation</vt:lpstr>
      <vt:lpstr>COPO cavity</vt:lpstr>
      <vt:lpstr>Cavity</vt:lpstr>
      <vt:lpstr>Alignment  *Note this is a Brief overview only</vt:lpstr>
      <vt:lpstr>Locate the settings file</vt:lpstr>
      <vt:lpstr>OPO head alignment</vt:lpstr>
      <vt:lpstr>Spectrometer &amp; Fast pd Alignment</vt:lpstr>
      <vt:lpstr>Pump In Alignment</vt:lpstr>
      <vt:lpstr>Cavity Alignment 1st Pass</vt:lpstr>
      <vt:lpstr>Cavity Alignment 1st Pass con’t</vt:lpstr>
      <vt:lpstr>Cavity Alignment 2nd Pass</vt:lpstr>
      <vt:lpstr>Cavity alignment 2nd pass con’t</vt:lpstr>
      <vt:lpstr>Start OPO</vt:lpstr>
      <vt:lpstr>Optimisation of power and tuning</vt:lpstr>
      <vt:lpstr>Approved sample images</vt:lpstr>
    </vt:vector>
  </TitlesOfParts>
  <Company>Coherent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Couto, Joe</dc:creator>
  <cp:lastModifiedBy>Morrison, Owen</cp:lastModifiedBy>
  <cp:revision>152</cp:revision>
  <dcterms:created xsi:type="dcterms:W3CDTF">2016-10-19T17:43:07Z</dcterms:created>
  <dcterms:modified xsi:type="dcterms:W3CDTF">2017-03-01T08:35:51Z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0x010100D284AF7BC8FAA44FB3B524B893C725EC</vt:lpwstr>
  </property>
</Properties>
</file>